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5" r:id="rId6"/>
    <p:sldId id="261" r:id="rId7"/>
    <p:sldId id="260" r:id="rId8"/>
    <p:sldId id="266" r:id="rId9"/>
    <p:sldId id="263" r:id="rId10"/>
    <p:sldId id="267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sin título" id="{7705EE86-7456-4643-B8E3-A55A9C47E539}">
          <p14:sldIdLst>
            <p14:sldId id="256"/>
            <p14:sldId id="257"/>
            <p14:sldId id="258"/>
            <p14:sldId id="259"/>
            <p14:sldId id="265"/>
            <p14:sldId id="261"/>
            <p14:sldId id="260"/>
            <p14:sldId id="266"/>
            <p14:sldId id="263"/>
            <p14:sldId id="267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E45AECC-C4B2-4615-99CC-167EA79CFB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1A0EE5-A928-4CC1-8194-E60AC91C95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451F7-0727-43AE-98DF-9991D3B18DA5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8010C7-4908-431E-B9FC-36216DFE9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0DEE1D-D8F3-4285-97FF-6CBE64D250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E10E-FBED-4459-AEDE-A145554494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64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dc06179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dc06179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05a33b5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05a33b5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05a33b55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05a33b55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05a33b55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05a33b55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62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dc061795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dc061795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dc061795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dc061795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09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.xesmar.es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60475" y="705265"/>
            <a:ext cx="8520600" cy="167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400" dirty="0"/>
              <a:t>PROXECTO COLECTIVO DE COXESTIÓN NO ÁMBITO TERRITORIAL DAS CONFRARÍAS DE CELEIRO E DO VICEDO</a:t>
            </a: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23400" y="2755219"/>
            <a:ext cx="8520600" cy="14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s" sz="2000" b="1" dirty="0">
                <a:solidFill>
                  <a:schemeClr val="dk1"/>
                </a:solidFill>
              </a:rPr>
              <a:t>Ano 2020-2021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s" sz="2000" b="1" dirty="0">
                <a:solidFill>
                  <a:schemeClr val="dk1"/>
                </a:solidFill>
              </a:rPr>
              <a:t>Xornada de divulgación 19 de xuño de 2021</a:t>
            </a: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0" y="4520675"/>
            <a:ext cx="2441175" cy="6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2825" y="4438235"/>
            <a:ext cx="2441175" cy="6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5ACD42-DB67-4A0D-B1C6-E7A3955E9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267" y="4417665"/>
            <a:ext cx="964683" cy="7140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564F7B-7544-4E1F-B0AC-A9C72A09F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1B3397D-3243-4989-9603-AF250EE757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AXUDA RECIBIDA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7932BCF-DB30-4C0F-8DB3-9151C93B2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Expediente: </a:t>
            </a:r>
            <a:r>
              <a:rPr lang="es-ES" dirty="0">
                <a:solidFill>
                  <a:schemeClr val="tx1"/>
                </a:solidFill>
              </a:rPr>
              <a:t>PE209C-2020F-014</a:t>
            </a:r>
          </a:p>
          <a:p>
            <a:r>
              <a:rPr lang="es-ES" b="1" dirty="0">
                <a:solidFill>
                  <a:schemeClr val="tx1"/>
                </a:solidFill>
              </a:rPr>
              <a:t>Denominación do </a:t>
            </a:r>
            <a:r>
              <a:rPr lang="es-ES" b="1" dirty="0" err="1">
                <a:solidFill>
                  <a:schemeClr val="tx1"/>
                </a:solidFill>
              </a:rPr>
              <a:t>proxecto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es-ES" dirty="0" err="1">
                <a:solidFill>
                  <a:schemeClr val="tx1"/>
                </a:solidFill>
              </a:rPr>
              <a:t>Proxecto</a:t>
            </a:r>
            <a:r>
              <a:rPr lang="es-ES" dirty="0">
                <a:solidFill>
                  <a:schemeClr val="tx1"/>
                </a:solidFill>
              </a:rPr>
              <a:t> colectivo para a </a:t>
            </a:r>
            <a:r>
              <a:rPr lang="es-ES" dirty="0" err="1">
                <a:solidFill>
                  <a:schemeClr val="tx1"/>
                </a:solidFill>
              </a:rPr>
              <a:t>coxestión</a:t>
            </a:r>
            <a:r>
              <a:rPr lang="es-ES" dirty="0">
                <a:solidFill>
                  <a:schemeClr val="tx1"/>
                </a:solidFill>
              </a:rPr>
              <a:t> no ámbito territorial das </a:t>
            </a:r>
            <a:r>
              <a:rPr lang="es-ES" dirty="0" err="1">
                <a:solidFill>
                  <a:schemeClr val="tx1"/>
                </a:solidFill>
              </a:rPr>
              <a:t>confrarías</a:t>
            </a:r>
            <a:r>
              <a:rPr lang="es-ES" dirty="0">
                <a:solidFill>
                  <a:schemeClr val="tx1"/>
                </a:solidFill>
              </a:rPr>
              <a:t> de </a:t>
            </a:r>
            <a:r>
              <a:rPr lang="es-ES" dirty="0" err="1">
                <a:solidFill>
                  <a:schemeClr val="tx1"/>
                </a:solidFill>
              </a:rPr>
              <a:t>Celeiro</a:t>
            </a:r>
            <a:r>
              <a:rPr lang="es-ES" dirty="0">
                <a:solidFill>
                  <a:schemeClr val="tx1"/>
                </a:solidFill>
              </a:rPr>
              <a:t> e do </a:t>
            </a:r>
            <a:r>
              <a:rPr lang="es-ES" dirty="0" err="1">
                <a:solidFill>
                  <a:schemeClr val="tx1"/>
                </a:solidFill>
              </a:rPr>
              <a:t>Vicedo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r>
              <a:rPr lang="es-ES" b="1" dirty="0">
                <a:solidFill>
                  <a:schemeClr val="tx1"/>
                </a:solidFill>
              </a:rPr>
              <a:t>Entidades solicitantes: </a:t>
            </a:r>
            <a:r>
              <a:rPr lang="es-ES" dirty="0" err="1">
                <a:solidFill>
                  <a:schemeClr val="tx1"/>
                </a:solidFill>
              </a:rPr>
              <a:t>Confraría</a:t>
            </a:r>
            <a:r>
              <a:rPr lang="es-ES" dirty="0">
                <a:solidFill>
                  <a:schemeClr val="tx1"/>
                </a:solidFill>
              </a:rPr>
              <a:t> Santiago Apóstol de </a:t>
            </a:r>
            <a:r>
              <a:rPr lang="es-ES" dirty="0" err="1">
                <a:solidFill>
                  <a:schemeClr val="tx1"/>
                </a:solidFill>
              </a:rPr>
              <a:t>Celeiro</a:t>
            </a:r>
            <a:r>
              <a:rPr lang="es-ES" dirty="0">
                <a:solidFill>
                  <a:schemeClr val="tx1"/>
                </a:solidFill>
              </a:rPr>
              <a:t> e </a:t>
            </a:r>
            <a:r>
              <a:rPr lang="es-ES" dirty="0" err="1">
                <a:solidFill>
                  <a:schemeClr val="tx1"/>
                </a:solidFill>
              </a:rPr>
              <a:t>Confraría</a:t>
            </a:r>
            <a:r>
              <a:rPr lang="es-ES" dirty="0">
                <a:solidFill>
                  <a:schemeClr val="tx1"/>
                </a:solidFill>
              </a:rPr>
              <a:t> do </a:t>
            </a:r>
            <a:r>
              <a:rPr lang="es-ES" dirty="0" err="1">
                <a:solidFill>
                  <a:schemeClr val="tx1"/>
                </a:solidFill>
              </a:rPr>
              <a:t>Vicedo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r>
              <a:rPr lang="es-ES" b="1" dirty="0">
                <a:solidFill>
                  <a:schemeClr val="tx1"/>
                </a:solidFill>
              </a:rPr>
              <a:t>Importe total concedido para o </a:t>
            </a:r>
            <a:r>
              <a:rPr lang="es-ES" b="1" dirty="0" err="1">
                <a:solidFill>
                  <a:schemeClr val="tx1"/>
                </a:solidFill>
              </a:rPr>
              <a:t>proxecto</a:t>
            </a:r>
            <a:r>
              <a:rPr lang="es-ES" b="1" dirty="0">
                <a:solidFill>
                  <a:schemeClr val="tx1"/>
                </a:solidFill>
              </a:rPr>
              <a:t>:  </a:t>
            </a:r>
            <a:r>
              <a:rPr lang="es-ES" dirty="0">
                <a:solidFill>
                  <a:schemeClr val="tx1"/>
                </a:solidFill>
              </a:rPr>
              <a:t>52.416 €</a:t>
            </a:r>
          </a:p>
          <a:p>
            <a:r>
              <a:rPr lang="es-ES" b="1" dirty="0" err="1">
                <a:solidFill>
                  <a:schemeClr val="tx1"/>
                </a:solidFill>
              </a:rPr>
              <a:t>Anualidade</a:t>
            </a:r>
            <a:r>
              <a:rPr lang="es-ES" b="1" dirty="0">
                <a:solidFill>
                  <a:schemeClr val="tx1"/>
                </a:solidFill>
              </a:rPr>
              <a:t> 2020:</a:t>
            </a:r>
            <a:r>
              <a:rPr lang="es-ES" dirty="0">
                <a:solidFill>
                  <a:schemeClr val="tx1"/>
                </a:solidFill>
              </a:rPr>
              <a:t>26.496 €</a:t>
            </a:r>
          </a:p>
          <a:p>
            <a:r>
              <a:rPr lang="es-ES" b="1" dirty="0" err="1">
                <a:solidFill>
                  <a:schemeClr val="tx1"/>
                </a:solidFill>
              </a:rPr>
              <a:t>Anualidade</a:t>
            </a:r>
            <a:r>
              <a:rPr lang="es-ES" b="1" dirty="0">
                <a:solidFill>
                  <a:schemeClr val="tx1"/>
                </a:solidFill>
              </a:rPr>
              <a:t> 2021: </a:t>
            </a:r>
            <a:r>
              <a:rPr lang="es-ES" dirty="0">
                <a:solidFill>
                  <a:schemeClr val="tx1"/>
                </a:solidFill>
              </a:rPr>
              <a:t>25.920 €</a:t>
            </a:r>
          </a:p>
          <a:p>
            <a:pPr marL="13970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512FD0C-EC6B-4D61-91BF-F3C8BE83BEC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39700" indent="0">
              <a:buNone/>
            </a:pPr>
            <a:r>
              <a:rPr lang="es-ES" dirty="0">
                <a:solidFill>
                  <a:schemeClr val="tx1"/>
                </a:solidFill>
              </a:rPr>
              <a:t>A distribución da </a:t>
            </a:r>
            <a:r>
              <a:rPr lang="es-ES" dirty="0" err="1">
                <a:solidFill>
                  <a:schemeClr val="tx1"/>
                </a:solidFill>
              </a:rPr>
              <a:t>axuda</a:t>
            </a:r>
            <a:r>
              <a:rPr lang="es-ES" dirty="0">
                <a:solidFill>
                  <a:schemeClr val="tx1"/>
                </a:solidFill>
              </a:rPr>
              <a:t> entre as entidades é a </a:t>
            </a:r>
            <a:r>
              <a:rPr lang="es-ES" dirty="0" err="1">
                <a:solidFill>
                  <a:schemeClr val="tx1"/>
                </a:solidFill>
              </a:rPr>
              <a:t>seguinte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  <a:p>
            <a:pPr marL="13970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es-ES" b="1" dirty="0" err="1">
                <a:solidFill>
                  <a:schemeClr val="tx1"/>
                </a:solidFill>
              </a:rPr>
              <a:t>Entidade</a:t>
            </a:r>
            <a:r>
              <a:rPr lang="es-ES" b="1" dirty="0">
                <a:solidFill>
                  <a:schemeClr val="tx1"/>
                </a:solidFill>
              </a:rPr>
              <a:t>: </a:t>
            </a:r>
            <a:r>
              <a:rPr lang="es-ES" dirty="0" err="1">
                <a:solidFill>
                  <a:schemeClr val="tx1"/>
                </a:solidFill>
              </a:rPr>
              <a:t>Confraría</a:t>
            </a:r>
            <a:r>
              <a:rPr lang="es-ES" dirty="0">
                <a:solidFill>
                  <a:schemeClr val="tx1"/>
                </a:solidFill>
              </a:rPr>
              <a:t> de </a:t>
            </a:r>
            <a:r>
              <a:rPr lang="es-ES" dirty="0" err="1">
                <a:solidFill>
                  <a:schemeClr val="tx1"/>
                </a:solidFill>
              </a:rPr>
              <a:t>Celeiro</a:t>
            </a:r>
            <a:endParaRPr lang="es-ES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es-ES" b="1" dirty="0">
                <a:solidFill>
                  <a:schemeClr val="tx1"/>
                </a:solidFill>
              </a:rPr>
              <a:t>CIF: </a:t>
            </a:r>
            <a:r>
              <a:rPr lang="es-ES" dirty="0">
                <a:solidFill>
                  <a:schemeClr val="tx1"/>
                </a:solidFill>
              </a:rPr>
              <a:t>G-27008820</a:t>
            </a:r>
          </a:p>
          <a:p>
            <a:pPr marL="139700" indent="0">
              <a:buNone/>
            </a:pPr>
            <a:r>
              <a:rPr lang="es-ES" b="1" dirty="0">
                <a:solidFill>
                  <a:schemeClr val="tx1"/>
                </a:solidFill>
              </a:rPr>
              <a:t>Importe total concedido: </a:t>
            </a:r>
            <a:r>
              <a:rPr lang="es-ES" dirty="0">
                <a:solidFill>
                  <a:schemeClr val="tx1"/>
                </a:solidFill>
              </a:rPr>
              <a:t>52.416 €</a:t>
            </a:r>
          </a:p>
          <a:p>
            <a:pPr marL="139700" indent="0">
              <a:buNone/>
            </a:pPr>
            <a:r>
              <a:rPr lang="es-ES" b="1" dirty="0">
                <a:solidFill>
                  <a:schemeClr val="tx1"/>
                </a:solidFill>
              </a:rPr>
              <a:t>Importe subvencionable:</a:t>
            </a:r>
          </a:p>
          <a:p>
            <a:pPr marL="139700" indent="0">
              <a:buNone/>
            </a:pPr>
            <a:r>
              <a:rPr lang="es-ES" b="1" dirty="0" err="1">
                <a:solidFill>
                  <a:schemeClr val="tx1"/>
                </a:solidFill>
              </a:rPr>
              <a:t>Porcentaxe</a:t>
            </a:r>
            <a:r>
              <a:rPr lang="es-ES" b="1" dirty="0">
                <a:solidFill>
                  <a:schemeClr val="tx1"/>
                </a:solidFill>
              </a:rPr>
              <a:t> de cofinanciación: </a:t>
            </a:r>
            <a:r>
              <a:rPr lang="es-ES" dirty="0">
                <a:solidFill>
                  <a:schemeClr val="tx1"/>
                </a:solidFill>
              </a:rPr>
              <a:t>100 %</a:t>
            </a:r>
          </a:p>
          <a:p>
            <a:pPr marL="139700" indent="0">
              <a:buNone/>
            </a:pPr>
            <a:r>
              <a:rPr lang="es-ES" dirty="0">
                <a:solidFill>
                  <a:schemeClr val="tx1"/>
                </a:solidFill>
              </a:rPr>
              <a:t>Importe público FEMP 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(75%): 39.312 €</a:t>
            </a:r>
          </a:p>
          <a:p>
            <a:pPr marL="139700" indent="0">
              <a:buNone/>
            </a:pP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Importe público CA(25%): 13.104 €</a:t>
            </a:r>
          </a:p>
          <a:p>
            <a:pPr marL="139700" indent="0">
              <a:buNone/>
            </a:pPr>
            <a:r>
              <a:rPr lang="es-ES" b="1" dirty="0">
                <a:solidFill>
                  <a:schemeClr val="tx1"/>
                </a:solidFill>
                <a:sym typeface="Wingdings" panose="05000000000000000000" pitchFamily="2" charset="2"/>
              </a:rPr>
              <a:t>Importe privado: 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0%</a:t>
            </a:r>
          </a:p>
          <a:p>
            <a:pPr marL="139700" indent="0">
              <a:buNone/>
            </a:pP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 	*</a:t>
            </a:r>
            <a:r>
              <a:rPr lang="es-ES" sz="1000" dirty="0">
                <a:solidFill>
                  <a:schemeClr val="tx1"/>
                </a:solidFill>
                <a:sym typeface="Wingdings" panose="05000000000000000000" pitchFamily="2" charset="2"/>
              </a:rPr>
              <a:t>Segundo a distribución de compromisos entre as entidades, a </a:t>
            </a:r>
            <a:r>
              <a:rPr lang="es-ES" sz="1000" dirty="0" err="1">
                <a:solidFill>
                  <a:schemeClr val="tx1"/>
                </a:solidFill>
                <a:sym typeface="Wingdings" panose="05000000000000000000" pitchFamily="2" charset="2"/>
              </a:rPr>
              <a:t>Confraría</a:t>
            </a:r>
            <a:r>
              <a:rPr lang="es-ES" sz="1000" dirty="0">
                <a:solidFill>
                  <a:schemeClr val="tx1"/>
                </a:solidFill>
                <a:sym typeface="Wingdings" panose="05000000000000000000" pitchFamily="2" charset="2"/>
              </a:rPr>
              <a:t> de </a:t>
            </a:r>
            <a:r>
              <a:rPr lang="es-ES" sz="1000" dirty="0" err="1">
                <a:solidFill>
                  <a:schemeClr val="tx1"/>
                </a:solidFill>
                <a:sym typeface="Wingdings" panose="05000000000000000000" pitchFamily="2" charset="2"/>
              </a:rPr>
              <a:t>Celeiro</a:t>
            </a:r>
            <a:r>
              <a:rPr lang="es-ES" sz="1000" dirty="0">
                <a:solidFill>
                  <a:schemeClr val="tx1"/>
                </a:solidFill>
                <a:sym typeface="Wingdings" panose="05000000000000000000" pitchFamily="2" charset="2"/>
              </a:rPr>
              <a:t> asume a </a:t>
            </a:r>
            <a:r>
              <a:rPr lang="es-ES" sz="1000" dirty="0" err="1">
                <a:solidFill>
                  <a:schemeClr val="tx1"/>
                </a:solidFill>
                <a:sym typeface="Wingdings" panose="05000000000000000000" pitchFamily="2" charset="2"/>
              </a:rPr>
              <a:t>responsabilidade</a:t>
            </a:r>
            <a:r>
              <a:rPr lang="es-ES" sz="1000" dirty="0">
                <a:solidFill>
                  <a:schemeClr val="tx1"/>
                </a:solidFill>
                <a:sym typeface="Wingdings" panose="05000000000000000000" pitchFamily="2" charset="2"/>
              </a:rPr>
              <a:t> económico </a:t>
            </a:r>
            <a:r>
              <a:rPr lang="es-ES" sz="1000" dirty="0" err="1">
                <a:solidFill>
                  <a:schemeClr val="tx1"/>
                </a:solidFill>
                <a:sym typeface="Wingdings" panose="05000000000000000000" pitchFamily="2" charset="2"/>
              </a:rPr>
              <a:t>ó</a:t>
            </a:r>
            <a:r>
              <a:rPr lang="es-ES" sz="1000" dirty="0">
                <a:solidFill>
                  <a:schemeClr val="tx1"/>
                </a:solidFill>
                <a:sym typeface="Wingdings" panose="05000000000000000000" pitchFamily="2" charset="2"/>
              </a:rPr>
              <a:t>  100% </a:t>
            </a:r>
            <a:endParaRPr lang="es-ES" sz="100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1A154F-0E39-499B-B566-208F9BEC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263" y="4363144"/>
            <a:ext cx="2749534" cy="7803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6BD6A1-7805-48F2-8CC2-4296E013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5" y="4499616"/>
            <a:ext cx="2816596" cy="6950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6FEC6EF-ABD7-4D1B-9374-D3C7AC949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871" y="4294264"/>
            <a:ext cx="914400" cy="80842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225A4ED-699B-4C83-B30D-E84E55163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5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971628-2EF8-4A76-9447-08AC98CC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66" y="4363144"/>
            <a:ext cx="2749534" cy="7803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DAF530-2436-48B9-8B89-3DFFD1192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8496"/>
            <a:ext cx="2816596" cy="69500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73BC06B-0C66-4391-84BD-4556DDFAE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0911" y="2482828"/>
            <a:ext cx="4855536" cy="7926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GRAZAS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DE3085C-9069-4122-9CBD-CE17A06F1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908" y="609599"/>
            <a:ext cx="7520762" cy="971603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PROXECTO COLECTIVO DE COXESTION NO ÁMBITO TERRITORIAL DAS CONFRARÍAS DE CELEIRO E VICEDO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ANO 2020-2021 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A07BC3-6981-4C4B-B13B-D2A97AF04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268403"/>
            <a:ext cx="914400" cy="8084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08CF0F-4CD3-4CB6-B757-4B85DD117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8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60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PROYECTO COLECTIVO DE COXESTIÓN NO AMBITO TERRITORIAL DAS CONFRARIAS DE CELEIRO E DO VICEDO 2020-2021</a:t>
            </a:r>
            <a:endParaRPr sz="20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PE209C-</a:t>
            </a:r>
            <a:r>
              <a:rPr lang="es">
                <a:highlight>
                  <a:srgbClr val="00FF00"/>
                </a:highlight>
              </a:rPr>
              <a:t>200F-014</a:t>
            </a:r>
            <a:endParaRPr dirty="0">
              <a:highlight>
                <a:srgbClr val="00FF00"/>
              </a:highlight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8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>
                <a:solidFill>
                  <a:schemeClr val="dk1"/>
                </a:solidFill>
              </a:rPr>
              <a:t>Orde do 23 de abril de 2020 polas que se establecen as bases reguladoras xerais e se convocan para o ano 2020, en réxime de concorrencia competitiva, axudas a proxectos colectivos, financiados polo Fondo Marítimo Europeo e da Pesca(FEMP), que contribuen á protección e a recuperación da biodiversidade mariña a través dunha mellor xestión e conservación dos recursos mariños e dos seus ecosistemas, así como ó fomento da sensibilización ambiental(DOG nº 92  do 13 de maio de 2020).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8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1200" b="1" dirty="0">
                <a:solidFill>
                  <a:schemeClr val="dk1"/>
                </a:solidFill>
              </a:rPr>
              <a:t>PE209C-2020F-014</a:t>
            </a:r>
            <a:endParaRPr sz="1200"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1200" b="1" dirty="0">
                <a:solidFill>
                  <a:schemeClr val="dk1"/>
                </a:solidFill>
              </a:rPr>
              <a:t>PROXECTO COLECTIVO DE COXESTIÓN NO AMBITO TERRITORIAL DAS CONFRARIAS DE CELEIRO E DO VICEDO 2020-2021</a:t>
            </a:r>
            <a:endParaRPr sz="1200"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1200" b="1" dirty="0">
                <a:solidFill>
                  <a:schemeClr val="dk1"/>
                </a:solidFill>
              </a:rPr>
              <a:t>ENTIDADES PARTICIPANTES:</a:t>
            </a:r>
            <a:endParaRPr lang="pt-BR" sz="1200" b="1" dirty="0">
              <a:solidFill>
                <a:schemeClr val="dk1"/>
              </a:solidFill>
            </a:endParaRPr>
          </a:p>
          <a:p>
            <a:pPr marL="146368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" sz="1200" b="1" dirty="0">
                <a:solidFill>
                  <a:schemeClr val="dk1"/>
                </a:solidFill>
              </a:rPr>
              <a:t>                  </a:t>
            </a:r>
            <a:r>
              <a:rPr lang="pt-BR" sz="1200" b="1" dirty="0">
                <a:solidFill>
                  <a:schemeClr val="dk1"/>
                </a:solidFill>
              </a:rPr>
              <a:t>CONFRARÍA SANTIAGO                                                              </a:t>
            </a:r>
            <a:r>
              <a:rPr lang="es" sz="1200" b="1" dirty="0">
                <a:solidFill>
                  <a:schemeClr val="dk1"/>
                </a:solidFill>
              </a:rPr>
              <a:t>     </a:t>
            </a:r>
            <a:r>
              <a:rPr lang="pt-BR" sz="1200" b="1" dirty="0">
                <a:solidFill>
                  <a:schemeClr val="dk1"/>
                </a:solidFill>
              </a:rPr>
              <a:t>APÓSTOL DE CELEIRO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 b="1" dirty="0">
                <a:solidFill>
                  <a:schemeClr val="dk1"/>
                </a:solidFill>
              </a:rPr>
              <a:t>                      CONFRARIA DO VICEDO</a:t>
            </a:r>
            <a:endParaRPr sz="1200" b="1" dirty="0"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20650"/>
            <a:ext cx="2923351" cy="6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050" y="4339825"/>
            <a:ext cx="3001950" cy="8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A3DC1FB-92EC-437D-938C-7CCDE92A6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303" y="4375387"/>
            <a:ext cx="909845" cy="7317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48A040-B2AC-4334-A8BA-DAD3AFE6C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44" dirty="0"/>
              <a:t>OBXECTIVO PRINCIPAL: Fomentar a xestión sostible e integral dos recursos mariños e hábitats costeiros do ámbito territorial das Confrarías de Celeiro e do Vicedo. </a:t>
            </a:r>
            <a:endParaRPr sz="2244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42300" y="1758025"/>
            <a:ext cx="8520600" cy="22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solidFill>
                  <a:schemeClr val="dk1"/>
                </a:solidFill>
              </a:rPr>
              <a:t>Para levar a cabo este obxectivo: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457200" lvl="0" indent="-30986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2500" dirty="0">
                <a:solidFill>
                  <a:schemeClr val="dk1"/>
                </a:solidFill>
              </a:rPr>
              <a:t>Contratación de un gardapesca marítimo</a:t>
            </a:r>
            <a:endParaRPr sz="25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457200" lvl="0" indent="-30986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2500" dirty="0">
                <a:solidFill>
                  <a:schemeClr val="dk1"/>
                </a:solidFill>
              </a:rPr>
              <a:t>Contratación de duas empresas para complementar o servizo de vixilancia e asistencia técnica e asesoramento.</a:t>
            </a:r>
            <a:endParaRPr sz="25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325"/>
            <a:ext cx="2893224" cy="6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9250" y="4470425"/>
            <a:ext cx="3014750" cy="6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BC82A39-7C5F-4835-A4A0-BFBB44BE4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961" y="4291516"/>
            <a:ext cx="1087996" cy="8318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C1BC11-5983-431B-A7D5-B9113DDB4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Gardapescas marítimos-vixilantes.Actividades a realizar: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Char char="❏"/>
            </a:pPr>
            <a:r>
              <a:rPr lang="es" sz="1400" dirty="0">
                <a:solidFill>
                  <a:schemeClr val="dk1"/>
                </a:solidFill>
              </a:rPr>
              <a:t>Os vixilantes fan unha ruta diaria de recoñecemento da costa durante toda a semana en horario diurno durante a baixamar. </a:t>
            </a:r>
          </a:p>
          <a:p>
            <a:pPr marL="122873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lang="es" sz="1400" dirty="0">
              <a:solidFill>
                <a:schemeClr val="dk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Char char="❏"/>
            </a:pPr>
            <a:r>
              <a:rPr lang="es" sz="1400" dirty="0">
                <a:solidFill>
                  <a:schemeClr val="dk1"/>
                </a:solidFill>
              </a:rPr>
              <a:t>Coa finalidade de mellorar a coordinación e as condicións de seguridade do persoal, cada uns dos efectivos de vixilancia levará un sistema portátil de xeolocalización.Os movementos están a disposición da Consellería do Mar na seguinte dirección:  </a:t>
            </a:r>
            <a:r>
              <a:rPr lang="es" sz="1400" i="1" dirty="0">
                <a:solidFill>
                  <a:schemeClr val="accent1"/>
                </a:solidFill>
                <a:hlinkClick r:id="rId3"/>
              </a:rPr>
              <a:t>www.geo.xesmar.es</a:t>
            </a:r>
            <a:endParaRPr lang="es" sz="1400" i="1" dirty="0">
              <a:solidFill>
                <a:schemeClr val="accent1"/>
              </a:solidFill>
            </a:endParaRPr>
          </a:p>
          <a:p>
            <a:pPr marL="122873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400" i="1" dirty="0">
              <a:solidFill>
                <a:schemeClr val="accent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Char char="❏"/>
            </a:pPr>
            <a:r>
              <a:rPr lang="es" sz="1400" dirty="0">
                <a:solidFill>
                  <a:schemeClr val="dk1"/>
                </a:solidFill>
              </a:rPr>
              <a:t>O persoal de vixilancia actua baixo a supervisión do Servizo de Gardacostas e en colaboración con éstes, estando obrigados a remitirlles ao servizo os datos e informes que lle sexan requeridos.</a:t>
            </a:r>
          </a:p>
          <a:p>
            <a:pPr marL="14636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Char char="❏"/>
            </a:pPr>
            <a:r>
              <a:rPr lang="es" sz="1400" dirty="0">
                <a:solidFill>
                  <a:schemeClr val="dk1"/>
                </a:solidFill>
              </a:rPr>
              <a:t>Con antelación mínimo dunha semana, os vixilantes deben trasladar ó Servizo de Gardacostas a programación semanal das actividades, e con periocidade mensual elaborar un informe coas actividades levadas a cabo.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68875"/>
            <a:ext cx="2310551" cy="6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8850" y="4365275"/>
            <a:ext cx="2752575" cy="7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FE560A-8662-4B4F-B736-7FF13949F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898" y="4332401"/>
            <a:ext cx="952952" cy="8389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5A0E5D-1DA7-46EC-9E3B-2F8CBF4F1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05421"/>
            <a:ext cx="8520600" cy="61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Gardapescas marítimos-vixilantes.Actividades a realizar: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42092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Char char="❏"/>
            </a:pPr>
            <a:r>
              <a:rPr lang="es-ES" sz="1400" dirty="0">
                <a:solidFill>
                  <a:schemeClr val="dk1"/>
                </a:solidFill>
              </a:rPr>
              <a:t>Para garantir </a:t>
            </a:r>
            <a:r>
              <a:rPr lang="es-ES" sz="1400" dirty="0" err="1">
                <a:solidFill>
                  <a:schemeClr val="dk1"/>
                </a:solidFill>
              </a:rPr>
              <a:t>unha</a:t>
            </a:r>
            <a:r>
              <a:rPr lang="es-ES" sz="1400" dirty="0">
                <a:solidFill>
                  <a:schemeClr val="dk1"/>
                </a:solidFill>
              </a:rPr>
              <a:t> </a:t>
            </a:r>
            <a:r>
              <a:rPr lang="es-ES" sz="1400" dirty="0" err="1">
                <a:solidFill>
                  <a:schemeClr val="dk1"/>
                </a:solidFill>
              </a:rPr>
              <a:t>xestión</a:t>
            </a:r>
            <a:r>
              <a:rPr lang="es-ES" sz="1400" dirty="0">
                <a:solidFill>
                  <a:schemeClr val="dk1"/>
                </a:solidFill>
              </a:rPr>
              <a:t> </a:t>
            </a:r>
            <a:r>
              <a:rPr lang="es-ES" sz="1400" dirty="0" err="1">
                <a:solidFill>
                  <a:schemeClr val="dk1"/>
                </a:solidFill>
              </a:rPr>
              <a:t>sostible</a:t>
            </a:r>
            <a:r>
              <a:rPr lang="es-ES" sz="1400" dirty="0">
                <a:solidFill>
                  <a:schemeClr val="dk1"/>
                </a:solidFill>
              </a:rPr>
              <a:t> dos recursos, os </a:t>
            </a:r>
            <a:r>
              <a:rPr lang="es-ES" sz="1400" dirty="0" err="1">
                <a:solidFill>
                  <a:schemeClr val="dk1"/>
                </a:solidFill>
              </a:rPr>
              <a:t>vixilantes</a:t>
            </a:r>
            <a:r>
              <a:rPr lang="es-ES" sz="1400" dirty="0">
                <a:solidFill>
                  <a:schemeClr val="dk1"/>
                </a:solidFill>
              </a:rPr>
              <a:t> levan a cabo </a:t>
            </a:r>
            <a:r>
              <a:rPr lang="es-ES" sz="1400" dirty="0" err="1">
                <a:solidFill>
                  <a:schemeClr val="dk1"/>
                </a:solidFill>
              </a:rPr>
              <a:t>controis</a:t>
            </a:r>
            <a:r>
              <a:rPr lang="es-ES" sz="1400" dirty="0">
                <a:solidFill>
                  <a:schemeClr val="dk1"/>
                </a:solidFill>
              </a:rPr>
              <a:t> de peso nos puntos de control, </a:t>
            </a:r>
            <a:r>
              <a:rPr lang="es-ES" sz="1400" dirty="0" err="1">
                <a:solidFill>
                  <a:schemeClr val="dk1"/>
                </a:solidFill>
              </a:rPr>
              <a:t>sendo</a:t>
            </a:r>
            <a:r>
              <a:rPr lang="es-ES" sz="1400" dirty="0">
                <a:solidFill>
                  <a:schemeClr val="dk1"/>
                </a:solidFill>
              </a:rPr>
              <a:t> os responsables dos mesmos nos diferentes </a:t>
            </a:r>
            <a:r>
              <a:rPr lang="es-ES" sz="1400" dirty="0" err="1">
                <a:solidFill>
                  <a:schemeClr val="dk1"/>
                </a:solidFill>
              </a:rPr>
              <a:t>plans</a:t>
            </a:r>
            <a:r>
              <a:rPr lang="es-ES" sz="1400" dirty="0">
                <a:solidFill>
                  <a:schemeClr val="dk1"/>
                </a:solidFill>
              </a:rPr>
              <a:t> de explotación presentados.</a:t>
            </a:r>
          </a:p>
          <a:p>
            <a:pPr marL="122873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lang="es" sz="1400" dirty="0">
              <a:solidFill>
                <a:schemeClr val="dk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Char char="❏"/>
            </a:pPr>
            <a:r>
              <a:rPr lang="pt-BR" sz="1400" dirty="0" err="1">
                <a:solidFill>
                  <a:schemeClr val="dk1"/>
                </a:solidFill>
              </a:rPr>
              <a:t>Colaboran</a:t>
            </a:r>
            <a:r>
              <a:rPr lang="pt-BR" sz="1400" dirty="0">
                <a:solidFill>
                  <a:schemeClr val="dk1"/>
                </a:solidFill>
              </a:rPr>
              <a:t> no transporte de material de cultivo (rede </a:t>
            </a:r>
            <a:r>
              <a:rPr lang="pt-BR" sz="1400" dirty="0" err="1">
                <a:solidFill>
                  <a:schemeClr val="dk1"/>
                </a:solidFill>
              </a:rPr>
              <a:t>protectora</a:t>
            </a:r>
            <a:r>
              <a:rPr lang="pt-BR" sz="1400" dirty="0">
                <a:solidFill>
                  <a:schemeClr val="dk1"/>
                </a:solidFill>
              </a:rPr>
              <a:t>, </a:t>
            </a:r>
            <a:r>
              <a:rPr lang="pt-BR" sz="1400" dirty="0" err="1">
                <a:solidFill>
                  <a:schemeClr val="dk1"/>
                </a:solidFill>
              </a:rPr>
              <a:t>pochóns</a:t>
            </a:r>
            <a:r>
              <a:rPr lang="pt-BR" sz="1400" dirty="0">
                <a:solidFill>
                  <a:schemeClr val="dk1"/>
                </a:solidFill>
              </a:rPr>
              <a:t>,...) á zona de sementeira. </a:t>
            </a:r>
            <a:r>
              <a:rPr lang="pt-BR" sz="1400" dirty="0" err="1">
                <a:solidFill>
                  <a:schemeClr val="dk1"/>
                </a:solidFill>
              </a:rPr>
              <a:t>Colaboran</a:t>
            </a:r>
            <a:r>
              <a:rPr lang="pt-BR" sz="1400" dirty="0">
                <a:solidFill>
                  <a:schemeClr val="dk1"/>
                </a:solidFill>
              </a:rPr>
              <a:t> cos mariscadores no transporte da semente </a:t>
            </a:r>
            <a:r>
              <a:rPr lang="pt-BR" sz="1400" dirty="0" err="1">
                <a:solidFill>
                  <a:schemeClr val="dk1"/>
                </a:solidFill>
              </a:rPr>
              <a:t>cando</a:t>
            </a:r>
            <a:r>
              <a:rPr lang="pt-BR" sz="1400" dirty="0">
                <a:solidFill>
                  <a:schemeClr val="dk1"/>
                </a:solidFill>
              </a:rPr>
              <a:t> a </a:t>
            </a:r>
            <a:r>
              <a:rPr lang="pt-BR" sz="1400" dirty="0" err="1">
                <a:solidFill>
                  <a:schemeClr val="dk1"/>
                </a:solidFill>
              </a:rPr>
              <a:t>cantidade</a:t>
            </a:r>
            <a:r>
              <a:rPr lang="pt-BR" sz="1400" dirty="0">
                <a:solidFill>
                  <a:schemeClr val="dk1"/>
                </a:solidFill>
              </a:rPr>
              <a:t> a sementar </a:t>
            </a:r>
            <a:r>
              <a:rPr lang="pt-BR" sz="1400" dirty="0" err="1">
                <a:solidFill>
                  <a:schemeClr val="dk1"/>
                </a:solidFill>
              </a:rPr>
              <a:t>así</a:t>
            </a:r>
            <a:r>
              <a:rPr lang="pt-BR" sz="1400" dirty="0">
                <a:solidFill>
                  <a:schemeClr val="dk1"/>
                </a:solidFill>
              </a:rPr>
              <a:t> o require.</a:t>
            </a:r>
            <a:br>
              <a:rPr lang="pt-BR" sz="1400" dirty="0">
                <a:solidFill>
                  <a:schemeClr val="dk1"/>
                </a:solidFill>
              </a:rPr>
            </a:br>
            <a:endParaRPr lang="pt-BR" sz="1400" dirty="0">
              <a:solidFill>
                <a:schemeClr val="dk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Char char="❏"/>
            </a:pPr>
            <a:r>
              <a:rPr lang="es-ES" sz="1400" dirty="0">
                <a:solidFill>
                  <a:schemeClr val="dk1"/>
                </a:solidFill>
              </a:rPr>
              <a:t>Colaboran coa asistencia técnica no control de tallas nos puntos de control.</a:t>
            </a:r>
            <a:br>
              <a:rPr lang="es-ES" sz="1400" dirty="0">
                <a:solidFill>
                  <a:schemeClr val="dk1"/>
                </a:solidFill>
              </a:rPr>
            </a:b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8875"/>
            <a:ext cx="2310551" cy="6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8850" y="4365275"/>
            <a:ext cx="2752575" cy="7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A1BFDAB-90B7-4245-918C-0F51BA315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636" y="4365274"/>
            <a:ext cx="1066366" cy="7782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07A84A-EF2A-4EBA-A056-C803B1DD3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3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6B80162-B56E-4737-9CF2-89217546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06" y="806383"/>
            <a:ext cx="7904694" cy="3955312"/>
          </a:xfrm>
          <a:prstGeom prst="rect">
            <a:avLst/>
          </a:prstGeom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B9FFDB8F-27A3-477C-BA5C-B8AB178D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194"/>
            <a:ext cx="8520600" cy="841800"/>
          </a:xfrm>
        </p:spPr>
        <p:txBody>
          <a:bodyPr>
            <a:normAutofit/>
          </a:bodyPr>
          <a:lstStyle/>
          <a:p>
            <a:r>
              <a:rPr lang="es-ES" sz="2000" dirty="0"/>
              <a:t>ÁMBITO DE ACTUACIÓN E PUNTOS DE CONTROL</a:t>
            </a:r>
          </a:p>
        </p:txBody>
      </p:sp>
      <p:sp>
        <p:nvSpPr>
          <p:cNvPr id="19" name="Estrella: 5 puntas 18">
            <a:extLst>
              <a:ext uri="{FF2B5EF4-FFF2-40B4-BE49-F238E27FC236}">
                <a16:creationId xmlns:a16="http://schemas.microsoft.com/office/drawing/2014/main" id="{C05DBEAC-4E7C-4FFC-94AD-FE0B47638ADD}"/>
              </a:ext>
            </a:extLst>
          </p:cNvPr>
          <p:cNvSpPr/>
          <p:nvPr/>
        </p:nvSpPr>
        <p:spPr>
          <a:xfrm>
            <a:off x="6362191" y="4036119"/>
            <a:ext cx="106326" cy="12050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0192648-401B-4D0F-B5EB-F41BE777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293" y="4497103"/>
            <a:ext cx="182896" cy="20728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7BAF8EC-3739-4EAF-9CE2-7FC67E96B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189" y="4761695"/>
            <a:ext cx="182896" cy="20728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F86117E-5386-427D-B349-65E7B63AA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58" y="4011310"/>
            <a:ext cx="182896" cy="20728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4F618D4-2448-4EE3-B738-3AD124B75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4911"/>
            <a:ext cx="2816596" cy="62719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2C4ED18-4715-4037-B746-7E99CAEEE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589" y="4649971"/>
            <a:ext cx="2615411" cy="5421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B047545-0724-44D3-B346-C610FF8A1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056" y="1661031"/>
            <a:ext cx="176799" cy="2072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893CD2A-87E9-43BB-BF8C-52DCE1046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954" y="4300174"/>
            <a:ext cx="914400" cy="8084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13B3FD0-4D8F-4070-8C6D-7BEDDC654A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2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Asistencia técnica. Actividades a realizar:</a:t>
            </a:r>
            <a:endParaRPr sz="2000"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77800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s" sz="1400" dirty="0">
                <a:solidFill>
                  <a:schemeClr val="dk1"/>
                </a:solidFill>
              </a:rPr>
              <a:t>Elaboración e seguimento dos plans de coxestión dos recursos mariños vivos.</a:t>
            </a: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s" sz="1400" dirty="0">
                <a:solidFill>
                  <a:schemeClr val="dk1"/>
                </a:solidFill>
              </a:rPr>
              <a:t>Optimización e seguimento dunha correcta xestión dos recursos biolóxicos mariños, mediante </a:t>
            </a:r>
            <a:r>
              <a:rPr lang="es-ES" sz="1400" dirty="0" err="1">
                <a:solidFill>
                  <a:schemeClr val="dk1"/>
                </a:solidFill>
              </a:rPr>
              <a:t>controis</a:t>
            </a:r>
            <a:r>
              <a:rPr lang="es" sz="1400" dirty="0">
                <a:solidFill>
                  <a:schemeClr val="dk1"/>
                </a:solidFill>
              </a:rPr>
              <a:t> mensuais das capturas realizadas ós socios de ambas entidades e procesamento dos datos a través do programa </a:t>
            </a:r>
            <a:r>
              <a:rPr lang="es" sz="1400" i="1" dirty="0">
                <a:solidFill>
                  <a:schemeClr val="dk1"/>
                </a:solidFill>
              </a:rPr>
              <a:t>Arousa</a:t>
            </a:r>
            <a:r>
              <a:rPr lang="es" sz="1400" dirty="0">
                <a:solidFill>
                  <a:schemeClr val="dk1"/>
                </a:solidFill>
              </a:rPr>
              <a:t> recomendado pola Consellería do Mar.</a:t>
            </a: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s" sz="1400" dirty="0">
                <a:solidFill>
                  <a:schemeClr val="dk1"/>
                </a:solidFill>
              </a:rPr>
              <a:t>Cartografiado dos hábitats e das especies, especialmente das exóticas invasoras.Durante as mostraxes de campo observación das especies conspicuas e exóticas invasoras que caracterizan os bancos marisqueiros. Elaboración do anexo  2210000, indicador do descriptor dous dacordo a Directiva Marco de Estratexia Mariña (DMEM).</a:t>
            </a:r>
          </a:p>
          <a:p>
            <a:pPr marL="14001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s" sz="1400" dirty="0">
                <a:solidFill>
                  <a:schemeClr val="dk1"/>
                </a:solidFill>
              </a:rPr>
              <a:t>Cartografado da actividade extractiva realizada polos socios das entidades.Envío das capturas mensuais á Delegación Territorial correspondente e actualización do AT2 na ftp do INTECMAR. Elaboración dun informe anual coa información das capturas extraídas polos socios de ambas entidades  para a Delegación Territorial.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30275"/>
            <a:ext cx="2812850" cy="6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050" y="4431502"/>
            <a:ext cx="2611950" cy="6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98255C-6978-424F-9A7F-75AC3CF92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800" y="4315003"/>
            <a:ext cx="914400" cy="8084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3346C3-94D7-4665-B96F-A0E4B2FA0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615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Asistencia técnica. Actividades a realizar:</a:t>
            </a:r>
            <a:endParaRPr sz="2000"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2852455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s" sz="1400" dirty="0">
                <a:solidFill>
                  <a:schemeClr val="dk1"/>
                </a:solidFill>
              </a:rPr>
              <a:t>Seguimento de indicadores de abundancia, da composición específica das capturas e da súa estrutura de tamaños. Controis mensuais ós socios das dúas entidades para coñecer e avaliar o estado do recurso.</a:t>
            </a: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pt-BR" sz="1400" dirty="0" err="1">
                <a:solidFill>
                  <a:schemeClr val="dk1"/>
                </a:solidFill>
              </a:rPr>
              <a:t>Avaliación</a:t>
            </a:r>
            <a:r>
              <a:rPr lang="pt-BR" sz="1400" dirty="0">
                <a:solidFill>
                  <a:schemeClr val="dk1"/>
                </a:solidFill>
              </a:rPr>
              <a:t> do estado de </a:t>
            </a:r>
            <a:r>
              <a:rPr lang="pt-BR" sz="1400" dirty="0" err="1">
                <a:solidFill>
                  <a:schemeClr val="dk1"/>
                </a:solidFill>
              </a:rPr>
              <a:t>conservación</a:t>
            </a:r>
            <a:r>
              <a:rPr lang="pt-BR" sz="1400" dirty="0">
                <a:solidFill>
                  <a:schemeClr val="dk1"/>
                </a:solidFill>
              </a:rPr>
              <a:t> e da biodiversidade, nas zonas de Natura 2000, nas zonas </a:t>
            </a:r>
            <a:r>
              <a:rPr lang="pt-BR" sz="1400" dirty="0" err="1">
                <a:solidFill>
                  <a:schemeClr val="dk1"/>
                </a:solidFill>
              </a:rPr>
              <a:t>mariñas</a:t>
            </a:r>
            <a:r>
              <a:rPr lang="pt-BR" sz="1400" dirty="0">
                <a:solidFill>
                  <a:schemeClr val="dk1"/>
                </a:solidFill>
              </a:rPr>
              <a:t> </a:t>
            </a:r>
            <a:r>
              <a:rPr lang="pt-BR" sz="1400" dirty="0" err="1">
                <a:solidFill>
                  <a:schemeClr val="dk1"/>
                </a:solidFill>
              </a:rPr>
              <a:t>protexidas</a:t>
            </a:r>
            <a:r>
              <a:rPr lang="pt-BR" sz="1400" dirty="0">
                <a:solidFill>
                  <a:schemeClr val="dk1"/>
                </a:solidFill>
              </a:rPr>
              <a:t> e nos hábitats costeiros de </a:t>
            </a:r>
            <a:r>
              <a:rPr lang="pt-BR" sz="1400" dirty="0" err="1">
                <a:solidFill>
                  <a:schemeClr val="dk1"/>
                </a:solidFill>
              </a:rPr>
              <a:t>importancia</a:t>
            </a:r>
            <a:r>
              <a:rPr lang="pt-BR" sz="1400" dirty="0">
                <a:solidFill>
                  <a:schemeClr val="dk1"/>
                </a:solidFill>
              </a:rPr>
              <a:t> para os organismos </a:t>
            </a:r>
            <a:r>
              <a:rPr lang="pt-BR" sz="1400" dirty="0" err="1">
                <a:solidFill>
                  <a:schemeClr val="dk1"/>
                </a:solidFill>
              </a:rPr>
              <a:t>mariños</a:t>
            </a:r>
            <a:r>
              <a:rPr lang="pt-BR" sz="1400" dirty="0">
                <a:solidFill>
                  <a:schemeClr val="dk1"/>
                </a:solidFill>
              </a:rPr>
              <a:t>.</a:t>
            </a:r>
          </a:p>
          <a:p>
            <a:pPr marL="14001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pt-BR" sz="1400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pt-BR" sz="1400" dirty="0" err="1">
                <a:solidFill>
                  <a:schemeClr val="dk1"/>
                </a:solidFill>
              </a:rPr>
              <a:t>Contribución</a:t>
            </a:r>
            <a:r>
              <a:rPr lang="pt-BR" sz="1400" dirty="0">
                <a:solidFill>
                  <a:schemeClr val="dk1"/>
                </a:solidFill>
              </a:rPr>
              <a:t> á </a:t>
            </a:r>
            <a:r>
              <a:rPr lang="pt-BR" sz="1400" dirty="0" err="1">
                <a:solidFill>
                  <a:schemeClr val="dk1"/>
                </a:solidFill>
              </a:rPr>
              <a:t>vixilancia</a:t>
            </a:r>
            <a:r>
              <a:rPr lang="pt-BR" sz="1400" dirty="0">
                <a:solidFill>
                  <a:schemeClr val="dk1"/>
                </a:solidFill>
              </a:rPr>
              <a:t> </a:t>
            </a:r>
            <a:r>
              <a:rPr lang="pt-BR" sz="1400" dirty="0" err="1">
                <a:solidFill>
                  <a:schemeClr val="dk1"/>
                </a:solidFill>
              </a:rPr>
              <a:t>epidemiolóxica</a:t>
            </a:r>
            <a:r>
              <a:rPr lang="pt-BR" sz="1400" dirty="0">
                <a:solidFill>
                  <a:schemeClr val="dk1"/>
                </a:solidFill>
              </a:rPr>
              <a:t>: </a:t>
            </a:r>
            <a:r>
              <a:rPr lang="pt-BR" sz="1400" dirty="0" err="1">
                <a:solidFill>
                  <a:schemeClr val="dk1"/>
                </a:solidFill>
              </a:rPr>
              <a:t>envío</a:t>
            </a:r>
            <a:r>
              <a:rPr lang="pt-BR" sz="1400" dirty="0">
                <a:solidFill>
                  <a:schemeClr val="dk1"/>
                </a:solidFill>
              </a:rPr>
              <a:t> semanal de mostras </a:t>
            </a:r>
            <a:r>
              <a:rPr lang="pt-BR" sz="1400" dirty="0" err="1">
                <a:solidFill>
                  <a:schemeClr val="dk1"/>
                </a:solidFill>
              </a:rPr>
              <a:t>biolóxicas</a:t>
            </a:r>
            <a:r>
              <a:rPr lang="pt-BR" sz="1400" dirty="0">
                <a:solidFill>
                  <a:schemeClr val="dk1"/>
                </a:solidFill>
              </a:rPr>
              <a:t> para o seu análise polo INTECMAR.  As mostras enviadas semanalmente </a:t>
            </a:r>
            <a:r>
              <a:rPr lang="pt-BR" sz="1400" dirty="0" err="1">
                <a:solidFill>
                  <a:schemeClr val="dk1"/>
                </a:solidFill>
              </a:rPr>
              <a:t>son</a:t>
            </a:r>
            <a:r>
              <a:rPr lang="pt-BR" sz="1400" dirty="0">
                <a:solidFill>
                  <a:schemeClr val="dk1"/>
                </a:solidFill>
              </a:rPr>
              <a:t> das </a:t>
            </a:r>
            <a:r>
              <a:rPr lang="pt-BR" sz="1400" dirty="0" err="1">
                <a:solidFill>
                  <a:schemeClr val="dk1"/>
                </a:solidFill>
              </a:rPr>
              <a:t>dúas</a:t>
            </a:r>
            <a:r>
              <a:rPr lang="pt-BR" sz="1400" dirty="0">
                <a:solidFill>
                  <a:schemeClr val="dk1"/>
                </a:solidFill>
              </a:rPr>
              <a:t> </a:t>
            </a:r>
            <a:r>
              <a:rPr lang="pt-BR" sz="1400" dirty="0" err="1">
                <a:solidFill>
                  <a:schemeClr val="dk1"/>
                </a:solidFill>
              </a:rPr>
              <a:t>confrarías</a:t>
            </a:r>
            <a:r>
              <a:rPr lang="pt-BR" sz="1400" dirty="0">
                <a:solidFill>
                  <a:schemeClr val="dk1"/>
                </a:solidFill>
              </a:rPr>
              <a:t> participantes no </a:t>
            </a:r>
            <a:r>
              <a:rPr lang="pt-BR" sz="1400" dirty="0" err="1">
                <a:solidFill>
                  <a:schemeClr val="dk1"/>
                </a:solidFill>
              </a:rPr>
              <a:t>proxecto</a:t>
            </a:r>
            <a:r>
              <a:rPr lang="pt-BR" sz="1400" dirty="0">
                <a:solidFill>
                  <a:schemeClr val="dk1"/>
                </a:solidFill>
              </a:rPr>
              <a:t> e </a:t>
            </a:r>
            <a:r>
              <a:rPr lang="pt-BR" sz="1400" dirty="0" err="1">
                <a:solidFill>
                  <a:schemeClr val="dk1"/>
                </a:solidFill>
              </a:rPr>
              <a:t>contribúen</a:t>
            </a:r>
            <a:r>
              <a:rPr lang="pt-BR" sz="1400" dirty="0">
                <a:solidFill>
                  <a:schemeClr val="dk1"/>
                </a:solidFill>
              </a:rPr>
              <a:t> ó </a:t>
            </a:r>
            <a:r>
              <a:rPr lang="pt-BR" sz="1400" dirty="0" err="1">
                <a:solidFill>
                  <a:schemeClr val="dk1"/>
                </a:solidFill>
              </a:rPr>
              <a:t>coñecemento</a:t>
            </a:r>
            <a:r>
              <a:rPr lang="pt-BR" sz="1400" dirty="0">
                <a:solidFill>
                  <a:schemeClr val="dk1"/>
                </a:solidFill>
              </a:rPr>
              <a:t> do estado </a:t>
            </a:r>
            <a:r>
              <a:rPr lang="pt-BR" sz="1400" dirty="0" err="1">
                <a:solidFill>
                  <a:schemeClr val="dk1"/>
                </a:solidFill>
              </a:rPr>
              <a:t>sanitario</a:t>
            </a:r>
            <a:r>
              <a:rPr lang="pt-BR" sz="1400" dirty="0">
                <a:solidFill>
                  <a:schemeClr val="dk1"/>
                </a:solidFill>
              </a:rPr>
              <a:t> das augas e das </a:t>
            </a:r>
            <a:r>
              <a:rPr lang="pt-BR" sz="1400" dirty="0" err="1">
                <a:solidFill>
                  <a:schemeClr val="dk1"/>
                </a:solidFill>
              </a:rPr>
              <a:t>especies</a:t>
            </a:r>
            <a:r>
              <a:rPr lang="pt-BR" sz="1400" dirty="0">
                <a:solidFill>
                  <a:schemeClr val="dk1"/>
                </a:solidFill>
              </a:rPr>
              <a:t> marisqueiras.</a:t>
            </a:r>
          </a:p>
          <a:p>
            <a:pPr marL="14001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pt-BR" sz="1400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pt-BR" sz="1400" dirty="0" err="1">
                <a:solidFill>
                  <a:schemeClr val="dk1"/>
                </a:solidFill>
              </a:rPr>
              <a:t>Formación</a:t>
            </a:r>
            <a:r>
              <a:rPr lang="pt-BR" sz="1400" dirty="0">
                <a:solidFill>
                  <a:schemeClr val="dk1"/>
                </a:solidFill>
              </a:rPr>
              <a:t> dos mariscadores orientada a adquirir novas competências vinculadas a unha </a:t>
            </a:r>
            <a:r>
              <a:rPr lang="pt-BR" sz="1400" dirty="0" err="1">
                <a:solidFill>
                  <a:schemeClr val="dk1"/>
                </a:solidFill>
              </a:rPr>
              <a:t>mellor</a:t>
            </a:r>
            <a:r>
              <a:rPr lang="pt-BR" sz="1400" dirty="0">
                <a:solidFill>
                  <a:schemeClr val="dk1"/>
                </a:solidFill>
              </a:rPr>
              <a:t> </a:t>
            </a:r>
            <a:r>
              <a:rPr lang="pt-BR" sz="1400" dirty="0" err="1">
                <a:solidFill>
                  <a:schemeClr val="dk1"/>
                </a:solidFill>
              </a:rPr>
              <a:t>xestión</a:t>
            </a:r>
            <a:r>
              <a:rPr lang="pt-BR" sz="1400" dirty="0">
                <a:solidFill>
                  <a:schemeClr val="dk1"/>
                </a:solidFill>
              </a:rPr>
              <a:t> e </a:t>
            </a:r>
            <a:r>
              <a:rPr lang="pt-BR" sz="1400" dirty="0" err="1">
                <a:solidFill>
                  <a:schemeClr val="dk1"/>
                </a:solidFill>
              </a:rPr>
              <a:t>conservación</a:t>
            </a:r>
            <a:r>
              <a:rPr lang="pt-BR" sz="1400" dirty="0">
                <a:solidFill>
                  <a:schemeClr val="dk1"/>
                </a:solidFill>
              </a:rPr>
              <a:t> dos recursos </a:t>
            </a:r>
            <a:r>
              <a:rPr lang="pt-BR" sz="1400" dirty="0" err="1">
                <a:solidFill>
                  <a:schemeClr val="dk1"/>
                </a:solidFill>
              </a:rPr>
              <a:t>mariños</a:t>
            </a:r>
            <a:r>
              <a:rPr lang="pt-BR" sz="1400" dirty="0">
                <a:solidFill>
                  <a:schemeClr val="dk1"/>
                </a:solidFill>
              </a:rPr>
              <a:t> vivos e dos </a:t>
            </a:r>
            <a:r>
              <a:rPr lang="pt-BR" sz="1400" dirty="0" err="1">
                <a:solidFill>
                  <a:schemeClr val="dk1"/>
                </a:solidFill>
              </a:rPr>
              <a:t>ecosistemas</a:t>
            </a:r>
            <a:r>
              <a:rPr lang="pt-BR" sz="1400" dirty="0">
                <a:solidFill>
                  <a:schemeClr val="dk1"/>
                </a:solidFill>
              </a:rPr>
              <a:t> </a:t>
            </a:r>
            <a:r>
              <a:rPr lang="pt-BR" sz="1400" dirty="0" err="1">
                <a:solidFill>
                  <a:schemeClr val="dk1"/>
                </a:solidFill>
              </a:rPr>
              <a:t>en</a:t>
            </a:r>
            <a:r>
              <a:rPr lang="pt-BR" sz="1400" dirty="0">
                <a:solidFill>
                  <a:schemeClr val="dk1"/>
                </a:solidFill>
              </a:rPr>
              <a:t> que </a:t>
            </a:r>
            <a:r>
              <a:rPr lang="pt-BR" sz="1400" dirty="0" err="1">
                <a:solidFill>
                  <a:schemeClr val="dk1"/>
                </a:solidFill>
              </a:rPr>
              <a:t>viven</a:t>
            </a:r>
            <a:r>
              <a:rPr lang="pt-BR" sz="140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350"/>
            <a:ext cx="2812850" cy="6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050" y="4450350"/>
            <a:ext cx="2611950" cy="6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625CA4A-B0A1-4329-BD35-C766686B7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491" y="4393319"/>
            <a:ext cx="1024934" cy="7501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3BD9D4-CEE4-49BD-9D0C-779B00A37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148" y="4352946"/>
            <a:ext cx="720852" cy="7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0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E23C71-A239-4800-B12B-4AE766A28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8496"/>
            <a:ext cx="2816596" cy="69500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768C69C-CD6E-4A02-B450-0F34D5C4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000" dirty="0"/>
              <a:t>ÁMBITO DE ACTUACIÓN. PUNTOS DE RECOLLIDA DE MOSTRAS    E  MOSTRAXE DE  BANCOS MARISQUEIROS.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6132DFD-07C4-4EA3-9AB8-1DDC9C3DF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A98E760-C787-4A1F-9282-D9CDFB0020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A1686B6-8974-41DA-87BF-A57B55557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7" t="969" r="16169" b="15790"/>
          <a:stretch/>
        </p:blipFill>
        <p:spPr>
          <a:xfrm>
            <a:off x="368595" y="1081651"/>
            <a:ext cx="3943005" cy="3416400"/>
          </a:xfrm>
          <a:prstGeom prst="rect">
            <a:avLst/>
          </a:prstGeom>
        </p:spPr>
      </p:pic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0C1A56C9-D298-4B33-A046-54D82831BA16}"/>
              </a:ext>
            </a:extLst>
          </p:cNvPr>
          <p:cNvSpPr/>
          <p:nvPr/>
        </p:nvSpPr>
        <p:spPr>
          <a:xfrm>
            <a:off x="2247014" y="3324447"/>
            <a:ext cx="45719" cy="4961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8450DA-04F1-40D3-8E00-8A77DFD89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50" y="3610474"/>
            <a:ext cx="115834" cy="1341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D556F8-3A96-44C4-8746-7C08A39C8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262" y="3943839"/>
            <a:ext cx="115834" cy="13412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1AA50E9-6A4F-459D-93E7-0F3876A7F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943" y="2029767"/>
            <a:ext cx="115834" cy="13412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E39C7B6-A412-4422-B1A1-B740ECE2FC4D}"/>
              </a:ext>
            </a:extLst>
          </p:cNvPr>
          <p:cNvSpPr/>
          <p:nvPr/>
        </p:nvSpPr>
        <p:spPr>
          <a:xfrm rot="7880030">
            <a:off x="3101727" y="2312505"/>
            <a:ext cx="451332" cy="108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7425C61-2A7E-4D6F-8DD5-7075391F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3782">
            <a:off x="1920290" y="3940347"/>
            <a:ext cx="329418" cy="348795"/>
          </a:xfrm>
          <a:prstGeom prst="rect">
            <a:avLst/>
          </a:prstGeom>
        </p:spPr>
      </p:pic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CE43FCE0-D507-40F3-9D81-B1F809106F68}"/>
              </a:ext>
            </a:extLst>
          </p:cNvPr>
          <p:cNvSpPr/>
          <p:nvPr/>
        </p:nvSpPr>
        <p:spPr>
          <a:xfrm>
            <a:off x="2324986" y="3331535"/>
            <a:ext cx="92149" cy="269358"/>
          </a:xfrm>
          <a:custGeom>
            <a:avLst/>
            <a:gdLst>
              <a:gd name="connsiteX0" fmla="*/ 0 w 92149"/>
              <a:gd name="connsiteY0" fmla="*/ 0 h 269358"/>
              <a:gd name="connsiteX1" fmla="*/ 70884 w 92149"/>
              <a:gd name="connsiteY1" fmla="*/ 21265 h 269358"/>
              <a:gd name="connsiteX2" fmla="*/ 92149 w 92149"/>
              <a:gd name="connsiteY2" fmla="*/ 198474 h 269358"/>
              <a:gd name="connsiteX3" fmla="*/ 85061 w 92149"/>
              <a:gd name="connsiteY3" fmla="*/ 219739 h 269358"/>
              <a:gd name="connsiteX4" fmla="*/ 56707 w 92149"/>
              <a:gd name="connsiteY4" fmla="*/ 248093 h 269358"/>
              <a:gd name="connsiteX5" fmla="*/ 56707 w 92149"/>
              <a:gd name="connsiteY5" fmla="*/ 269358 h 26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49" h="269358">
                <a:moveTo>
                  <a:pt x="0" y="0"/>
                </a:moveTo>
                <a:cubicBezTo>
                  <a:pt x="23628" y="7088"/>
                  <a:pt x="57200" y="740"/>
                  <a:pt x="70884" y="21265"/>
                </a:cubicBezTo>
                <a:cubicBezTo>
                  <a:pt x="75978" y="28905"/>
                  <a:pt x="89620" y="173182"/>
                  <a:pt x="92149" y="198474"/>
                </a:cubicBezTo>
                <a:cubicBezTo>
                  <a:pt x="89786" y="205562"/>
                  <a:pt x="89404" y="213659"/>
                  <a:pt x="85061" y="219739"/>
                </a:cubicBezTo>
                <a:cubicBezTo>
                  <a:pt x="77292" y="230616"/>
                  <a:pt x="63339" y="236488"/>
                  <a:pt x="56707" y="248093"/>
                </a:cubicBezTo>
                <a:cubicBezTo>
                  <a:pt x="53190" y="254247"/>
                  <a:pt x="56707" y="262270"/>
                  <a:pt x="56707" y="269358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C9FA9BE-F959-45F9-9666-8FE40D68D7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67" t="5231" r="22206" b="5664"/>
          <a:stretch/>
        </p:blipFill>
        <p:spPr>
          <a:xfrm>
            <a:off x="4832400" y="950991"/>
            <a:ext cx="3999900" cy="367772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26D1EDD-E1D2-43E7-8E2D-10B7B2327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948" y="1895643"/>
            <a:ext cx="115834" cy="1341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CDF8FAB-59F6-4234-B58B-01AE32C6C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832" y="2161421"/>
            <a:ext cx="115834" cy="1341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C57EDC9-6FF2-42E8-B2B0-B47B48C82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144" y="1469786"/>
            <a:ext cx="115834" cy="1341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0B72552-C304-48EC-80DC-5318CE67B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490" y="2591794"/>
            <a:ext cx="115834" cy="1341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5EA147F-7124-4147-9BFC-91AD42697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061" y="1516154"/>
            <a:ext cx="414564" cy="43895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B02F6E71-3A1B-498A-B16C-BB1520C08A40}"/>
              </a:ext>
            </a:extLst>
          </p:cNvPr>
          <p:cNvSpPr/>
          <p:nvPr/>
        </p:nvSpPr>
        <p:spPr>
          <a:xfrm>
            <a:off x="5275801" y="2473990"/>
            <a:ext cx="226828" cy="44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EEE99C07-A98F-448C-B95F-DFC7A5594AD5}"/>
              </a:ext>
            </a:extLst>
          </p:cNvPr>
          <p:cNvSpPr/>
          <p:nvPr/>
        </p:nvSpPr>
        <p:spPr>
          <a:xfrm>
            <a:off x="5133190" y="3610474"/>
            <a:ext cx="417005" cy="210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24206EF6-E071-405E-BEE0-589B236F1295}"/>
              </a:ext>
            </a:extLst>
          </p:cNvPr>
          <p:cNvSpPr/>
          <p:nvPr/>
        </p:nvSpPr>
        <p:spPr>
          <a:xfrm>
            <a:off x="5438832" y="2225749"/>
            <a:ext cx="189335" cy="211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0BBF9ED-28AF-436E-8AE8-2F3A9D862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272" y="4415959"/>
            <a:ext cx="2615411" cy="69500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390D6D6-400C-4554-A423-6BDE9C57FD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832" y="4323336"/>
            <a:ext cx="914400" cy="80842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55104CB-065E-43D6-99E6-B6A07B8F0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148" y="4435268"/>
            <a:ext cx="644652" cy="6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119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903</Words>
  <Application>Microsoft Office PowerPoint</Application>
  <PresentationFormat>Presentación en pantalla (16:9)</PresentationFormat>
  <Paragraphs>72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PROXECTO COLECTIVO DE COXESTIÓN NO ÁMBITO TERRITORIAL DAS CONFRARÍAS DE CELEIRO E DO VICEDO</vt:lpstr>
      <vt:lpstr>PROYECTO COLECTIVO DE COXESTIÓN NO AMBITO TERRITORIAL DAS CONFRARIAS DE CELEIRO E DO VICEDO 2020-2021</vt:lpstr>
      <vt:lpstr>OBXECTIVO PRINCIPAL: Fomentar a xestión sostible e integral dos recursos mariños e hábitats costeiros do ámbito territorial das Confrarías de Celeiro e do Vicedo.    </vt:lpstr>
      <vt:lpstr>Gardapescas marítimos-vixilantes.Actividades a realizar: </vt:lpstr>
      <vt:lpstr>Gardapescas marítimos-vixilantes.Actividades a realizar: </vt:lpstr>
      <vt:lpstr>ÁMBITO DE ACTUACIÓN E PUNTOS DE CONTROL</vt:lpstr>
      <vt:lpstr>Asistencia técnica. Actividades a realizar:</vt:lpstr>
      <vt:lpstr>Asistencia técnica. Actividades a realizar:</vt:lpstr>
      <vt:lpstr>ÁMBITO DE ACTUACIÓN. PUNTOS DE RECOLLIDA DE MOSTRAS    E  MOSTRAXE DE  BANCOS MARISQUEIROS.</vt:lpstr>
      <vt:lpstr>AXUDA RECIBIDA</vt:lpstr>
      <vt:lpstr>GRAZAS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PROXECTO COLECTIVO DE COXESTIÓN NO ÁMBITO TERRITORIAL DAS CONFRARÍAS DE CELEIRO E DO VICEDO</dc:title>
  <dc:creator>Gloria</dc:creator>
  <cp:lastModifiedBy>Cora</cp:lastModifiedBy>
  <cp:revision>20</cp:revision>
  <dcterms:modified xsi:type="dcterms:W3CDTF">2021-06-16T11:55:18Z</dcterms:modified>
</cp:coreProperties>
</file>